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x-msvide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  <p:sldMasterId id="2147483718" r:id="rId2"/>
  </p:sldMasterIdLst>
  <p:sldIdLst>
    <p:sldId id="256" r:id="rId3"/>
    <p:sldId id="257" r:id="rId4"/>
    <p:sldId id="258" r:id="rId5"/>
    <p:sldId id="259" r:id="rId6"/>
    <p:sldId id="261" r:id="rId7"/>
    <p:sldId id="260" r:id="rId8"/>
    <p:sldId id="262" r:id="rId9"/>
    <p:sldId id="263" r:id="rId10"/>
    <p:sldId id="264" r:id="rId11"/>
    <p:sldId id="265" r:id="rId12"/>
    <p:sldId id="266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4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06" autoAdjust="0"/>
    <p:restoredTop sz="94660"/>
  </p:normalViewPr>
  <p:slideViewPr>
    <p:cSldViewPr snapToGrid="0">
      <p:cViewPr varScale="1">
        <p:scale>
          <a:sx n="69" d="100"/>
          <a:sy n="69" d="100"/>
        </p:scale>
        <p:origin x="89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8E156-BCDF-45D5-B962-547AED1DAF5B}" type="datetimeFigureOut">
              <a:rPr lang="ru-RU" smtClean="0"/>
              <a:t>18.04.2018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82C1D-A3C4-4F98-B7A1-30F9F3089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0352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8E156-BCDF-45D5-B962-547AED1DAF5B}" type="datetimeFigureOut">
              <a:rPr lang="ru-RU" smtClean="0"/>
              <a:t>18.04.2018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82C1D-A3C4-4F98-B7A1-30F9F3089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25285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8E156-BCDF-45D5-B962-547AED1DAF5B}" type="datetimeFigureOut">
              <a:rPr lang="ru-RU" smtClean="0"/>
              <a:t>18.04.2018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82C1D-A3C4-4F98-B7A1-30F9F3089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70439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CE8E156-BCDF-45D5-B962-547AED1DAF5B}" type="datetimeFigureOut">
              <a:rPr lang="ru-RU" smtClean="0"/>
              <a:t>18.04.2018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E282C1D-A3C4-4F98-B7A1-30F9F30895CB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80800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8E156-BCDF-45D5-B962-547AED1DAF5B}" type="datetimeFigureOut">
              <a:rPr lang="ru-RU" smtClean="0"/>
              <a:t>18.04.2018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82C1D-A3C4-4F98-B7A1-30F9F3089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89059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8E156-BCDF-45D5-B962-547AED1DAF5B}" type="datetimeFigureOut">
              <a:rPr lang="ru-RU" smtClean="0"/>
              <a:t>18.04.2018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82C1D-A3C4-4F98-B7A1-30F9F30895CB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78104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8E156-BCDF-45D5-B962-547AED1DAF5B}" type="datetimeFigureOut">
              <a:rPr lang="ru-RU" smtClean="0"/>
              <a:t>18.04.2018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82C1D-A3C4-4F98-B7A1-30F9F3089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72928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8E156-BCDF-45D5-B962-547AED1DAF5B}" type="datetimeFigureOut">
              <a:rPr lang="ru-RU" smtClean="0"/>
              <a:t>18.04.2018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82C1D-A3C4-4F98-B7A1-30F9F3089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10852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8E156-BCDF-45D5-B962-547AED1DAF5B}" type="datetimeFigureOut">
              <a:rPr lang="ru-RU" smtClean="0"/>
              <a:t>18.04.2018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82C1D-A3C4-4F98-B7A1-30F9F3089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79081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8E156-BCDF-45D5-B962-547AED1DAF5B}" type="datetimeFigureOut">
              <a:rPr lang="ru-RU" smtClean="0"/>
              <a:t>18.04.2018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82C1D-A3C4-4F98-B7A1-30F9F3089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0091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8E156-BCDF-45D5-B962-547AED1DAF5B}" type="datetimeFigureOut">
              <a:rPr lang="ru-RU" smtClean="0"/>
              <a:t>18.04.2018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82C1D-A3C4-4F98-B7A1-30F9F3089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5256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8E156-BCDF-45D5-B962-547AED1DAF5B}" type="datetimeFigureOut">
              <a:rPr lang="ru-RU" smtClean="0"/>
              <a:t>18.04.2018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82C1D-A3C4-4F98-B7A1-30F9F3089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87544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8E156-BCDF-45D5-B962-547AED1DAF5B}" type="datetimeFigureOut">
              <a:rPr lang="ru-RU" smtClean="0"/>
              <a:t>18.04.2018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82C1D-A3C4-4F98-B7A1-30F9F3089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60066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8E156-BCDF-45D5-B962-547AED1DAF5B}" type="datetimeFigureOut">
              <a:rPr lang="ru-RU" smtClean="0"/>
              <a:t>18.04.2018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82C1D-A3C4-4F98-B7A1-30F9F3089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34972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8E156-BCDF-45D5-B962-547AED1DAF5B}" type="datetimeFigureOut">
              <a:rPr lang="ru-RU" smtClean="0"/>
              <a:t>18.04.2018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82C1D-A3C4-4F98-B7A1-30F9F3089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5544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8E156-BCDF-45D5-B962-547AED1DAF5B}" type="datetimeFigureOut">
              <a:rPr lang="ru-RU" smtClean="0"/>
              <a:t>18.04.2018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82C1D-A3C4-4F98-B7A1-30F9F3089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3749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8E156-BCDF-45D5-B962-547AED1DAF5B}" type="datetimeFigureOut">
              <a:rPr lang="ru-RU" smtClean="0"/>
              <a:t>18.04.2018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82C1D-A3C4-4F98-B7A1-30F9F3089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0576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8E156-BCDF-45D5-B962-547AED1DAF5B}" type="datetimeFigureOut">
              <a:rPr lang="ru-RU" smtClean="0"/>
              <a:t>18.04.2018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82C1D-A3C4-4F98-B7A1-30F9F30895C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88481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8E156-BCDF-45D5-B962-547AED1DAF5B}" type="datetimeFigureOut">
              <a:rPr lang="ru-RU" smtClean="0"/>
              <a:t>18.04.2018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82C1D-A3C4-4F98-B7A1-30F9F30895CB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016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8E156-BCDF-45D5-B962-547AED1DAF5B}" type="datetimeFigureOut">
              <a:rPr lang="ru-RU" smtClean="0"/>
              <a:t>18.04.2018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82C1D-A3C4-4F98-B7A1-30F9F3089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18611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8E156-BCDF-45D5-B962-547AED1DAF5B}" type="datetimeFigureOut">
              <a:rPr lang="ru-RU" smtClean="0"/>
              <a:t>18.04.2018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82C1D-A3C4-4F98-B7A1-30F9F3089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6232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8E156-BCDF-45D5-B962-547AED1DAF5B}" type="datetimeFigureOut">
              <a:rPr lang="ru-RU" smtClean="0"/>
              <a:t>18.04.2018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82C1D-A3C4-4F98-B7A1-30F9F3089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80038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ECE8E156-BCDF-45D5-B962-547AED1DAF5B}" type="datetimeFigureOut">
              <a:rPr lang="ru-RU" smtClean="0"/>
              <a:t>18.04.2018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282C1D-A3C4-4F98-B7A1-30F9F3089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429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ECE8E156-BCDF-45D5-B962-547AED1DAF5B}" type="datetimeFigureOut">
              <a:rPr lang="ru-RU" smtClean="0"/>
              <a:t>18.04.2018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8E282C1D-A3C4-4F98-B7A1-30F9F3089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5123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chudomama.com/purchases/uploads/aaf/b0c/e92c42e8ef2cb1cdeca4d0703b.jpg" TargetMode="External"/><Relationship Id="rId3" Type="http://schemas.openxmlformats.org/officeDocument/2006/relationships/hyperlink" Target="http://vsyamagik.ru/wp-content/uploads/2016/09/1-21.jpg" TargetMode="External"/><Relationship Id="rId7" Type="http://schemas.openxmlformats.org/officeDocument/2006/relationships/hyperlink" Target="http://animalsfoto.com/photo/34/340d4dcab679df1a0d243d6e338e1311.jpg" TargetMode="External"/><Relationship Id="rId12" Type="http://schemas.openxmlformats.org/officeDocument/2006/relationships/hyperlink" Target="http://tattoo-collections.com/wp-content/uploads/Quill-Feather-Tattoo-On-Back-2.jpg" TargetMode="External"/><Relationship Id="rId2" Type="http://schemas.openxmlformats.org/officeDocument/2006/relationships/hyperlink" Target="https://faktom.ru/data/photo/122816_044391295484.jpg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koffkindom.ru/wp-content/uploads/2016/02/medunica-lekarstvennaja-30409220.jpg" TargetMode="External"/><Relationship Id="rId11" Type="http://schemas.openxmlformats.org/officeDocument/2006/relationships/hyperlink" Target="http://cp12.nevsepic.com.ua/5-1/1358288268-0962613-www.nevsepic.com.ua.jpg" TargetMode="External"/><Relationship Id="rId5" Type="http://schemas.openxmlformats.org/officeDocument/2006/relationships/hyperlink" Target="http://pouchkin.com/uploads/2016/12/Baratyinskiy-Evg.-Abr..jpg" TargetMode="External"/><Relationship Id="rId10" Type="http://schemas.openxmlformats.org/officeDocument/2006/relationships/hyperlink" Target="http://www.artsait.ru/art/k/krumov/img/35.jpg" TargetMode="External"/><Relationship Id="rId4" Type="http://schemas.openxmlformats.org/officeDocument/2006/relationships/hyperlink" Target="https://dic.academic.ru/pictures/wiki/files/65/Alauda_arvensis.jpg" TargetMode="External"/><Relationship Id="rId9" Type="http://schemas.openxmlformats.org/officeDocument/2006/relationships/hyperlink" Target="http://semyaivera.ru/wp-content/uploads/2017/03/Vesna.-Kraev-S..jpg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.jpeg"/><Relationship Id="rId11" Type="http://schemas.openxmlformats.org/officeDocument/2006/relationships/image" Target="../media/image23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1759527"/>
            <a:ext cx="11372850" cy="1536123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 smtClean="0">
                <a:solidFill>
                  <a:srgbClr val="005400"/>
                </a:solidFill>
                <a:latin typeface="Cambria" panose="02040503050406030204" pitchFamily="18" charset="0"/>
              </a:rPr>
              <a:t>Здравствуйте</a:t>
            </a:r>
            <a:r>
              <a:rPr lang="ru-RU" sz="6600" b="1" dirty="0">
                <a:solidFill>
                  <a:srgbClr val="005400"/>
                </a:solidFill>
                <a:latin typeface="Cambria" panose="02040503050406030204" pitchFamily="18" charset="0"/>
              </a:rPr>
              <a:t>, это мы</a:t>
            </a:r>
            <a:r>
              <a:rPr lang="ru-RU" sz="6600" b="1" dirty="0" smtClean="0">
                <a:solidFill>
                  <a:srgbClr val="005400"/>
                </a:solidFill>
                <a:latin typeface="Cambria" panose="02040503050406030204" pitchFamily="18" charset="0"/>
              </a:rPr>
              <a:t>!</a:t>
            </a:r>
            <a:endParaRPr lang="ru-RU" sz="6600" dirty="0">
              <a:solidFill>
                <a:srgbClr val="005400"/>
              </a:solidFill>
              <a:latin typeface="Cambria" panose="0204050305040603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86350" y="4268187"/>
            <a:ext cx="6667500" cy="2153394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>
                <a:solidFill>
                  <a:srgbClr val="006600"/>
                </a:solidFill>
                <a:latin typeface="Cambria" panose="02040503050406030204" pitchFamily="18" charset="0"/>
              </a:rPr>
              <a:t>Куратор группы: </a:t>
            </a:r>
            <a:r>
              <a:rPr lang="ru-RU" dirty="0" smtClean="0">
                <a:solidFill>
                  <a:srgbClr val="006600"/>
                </a:solidFill>
                <a:latin typeface="Cambria" panose="02040503050406030204" pitchFamily="18" charset="0"/>
              </a:rPr>
              <a:t>Солодовникова Светлана Николаевна</a:t>
            </a:r>
          </a:p>
          <a:p>
            <a:pPr algn="l"/>
            <a:r>
              <a:rPr lang="ru-RU" b="1" dirty="0" smtClean="0">
                <a:solidFill>
                  <a:srgbClr val="006600"/>
                </a:solidFill>
                <a:latin typeface="Cambria" panose="02040503050406030204" pitchFamily="18" charset="0"/>
              </a:rPr>
              <a:t>Команда, класс: </a:t>
            </a:r>
            <a:r>
              <a:rPr lang="ru-RU" dirty="0" smtClean="0">
                <a:solidFill>
                  <a:srgbClr val="006600"/>
                </a:solidFill>
                <a:latin typeface="Cambria" panose="02040503050406030204" pitchFamily="18" charset="0"/>
              </a:rPr>
              <a:t>Мечта, 2,4 классы</a:t>
            </a:r>
          </a:p>
          <a:p>
            <a:pPr algn="l"/>
            <a:r>
              <a:rPr lang="ru-RU" b="1" dirty="0" smtClean="0">
                <a:solidFill>
                  <a:srgbClr val="006600"/>
                </a:solidFill>
                <a:latin typeface="Cambria" panose="02040503050406030204" pitchFamily="18" charset="0"/>
              </a:rPr>
              <a:t>ОУ, населенный пункт: </a:t>
            </a:r>
            <a:r>
              <a:rPr lang="ru-RU" dirty="0" smtClean="0">
                <a:solidFill>
                  <a:srgbClr val="006600"/>
                </a:solidFill>
                <a:latin typeface="Cambria" panose="02040503050406030204" pitchFamily="18" charset="0"/>
              </a:rPr>
              <a:t>МКОУ «Лофицкая ООШ» Богучарский район Воронежская область</a:t>
            </a:r>
            <a:endParaRPr lang="ru-RU" dirty="0">
              <a:solidFill>
                <a:srgbClr val="006600"/>
              </a:solidFill>
              <a:latin typeface="Cambria" panose="020405030504060302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95550" y="325325"/>
            <a:ext cx="76702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0" dirty="0" smtClean="0">
                <a:solidFill>
                  <a:schemeClr val="bg1"/>
                </a:solidFill>
                <a:latin typeface="Cambria" panose="02040503050406030204" pitchFamily="18" charset="0"/>
              </a:rPr>
              <a:t>Сетево</a:t>
            </a:r>
            <a:r>
              <a:rPr lang="ru-RU" sz="2400" b="1" dirty="0" smtClean="0">
                <a:solidFill>
                  <a:schemeClr val="bg1"/>
                </a:solidFill>
                <a:latin typeface="Cambria" panose="02040503050406030204" pitchFamily="18" charset="0"/>
              </a:rPr>
              <a:t>й</a:t>
            </a:r>
            <a:r>
              <a:rPr lang="ru-RU" sz="2400" b="1" i="0" dirty="0" smtClean="0">
                <a:solidFill>
                  <a:schemeClr val="bg1"/>
                </a:solidFill>
                <a:latin typeface="Cambria" panose="02040503050406030204" pitchFamily="18" charset="0"/>
              </a:rPr>
              <a:t> проект «</a:t>
            </a:r>
            <a:r>
              <a:rPr lang="ru-RU" sz="2400" b="0" i="0" dirty="0" smtClean="0">
                <a:solidFill>
                  <a:schemeClr val="bg1"/>
                </a:solidFill>
                <a:latin typeface="Cambria" panose="02040503050406030204" pitchFamily="18" charset="0"/>
              </a:rPr>
              <a:t> </a:t>
            </a:r>
            <a:r>
              <a:rPr lang="ru-RU" sz="2400" b="1" i="0" dirty="0" smtClean="0">
                <a:solidFill>
                  <a:schemeClr val="bg1"/>
                </a:solidFill>
                <a:latin typeface="Cambria" panose="02040503050406030204" pitchFamily="18" charset="0"/>
              </a:rPr>
              <a:t>Полюбуйся, Весна наступает</a:t>
            </a:r>
            <a:r>
              <a:rPr lang="ru-RU" sz="2400" b="0" i="0" dirty="0" smtClean="0">
                <a:solidFill>
                  <a:schemeClr val="bg1"/>
                </a:solidFill>
                <a:latin typeface="Cambria" panose="02040503050406030204" pitchFamily="18" charset="0"/>
              </a:rPr>
              <a:t> </a:t>
            </a:r>
            <a:r>
              <a:rPr lang="ru-RU" sz="2400" b="1" i="0" dirty="0" smtClean="0">
                <a:solidFill>
                  <a:schemeClr val="bg1"/>
                </a:solidFill>
                <a:latin typeface="Cambria" panose="02040503050406030204" pitchFamily="18" charset="0"/>
              </a:rPr>
              <a:t>»</a:t>
            </a:r>
            <a:endParaRPr lang="ru-RU" sz="2400" b="0" i="0" dirty="0">
              <a:solidFill>
                <a:schemeClr val="bg1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8575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63234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5400"/>
                </a:solidFill>
                <a:latin typeface="Cambria" panose="02040503050406030204" pitchFamily="18" charset="0"/>
              </a:rPr>
              <a:t>Ссылки:</a:t>
            </a:r>
            <a:endParaRPr lang="ru-RU" b="1" dirty="0">
              <a:solidFill>
                <a:srgbClr val="005400"/>
              </a:solidFill>
              <a:latin typeface="Cambria" panose="0204050305040603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9934" y="1624084"/>
            <a:ext cx="10686197" cy="4471916"/>
          </a:xfrm>
        </p:spPr>
        <p:txBody>
          <a:bodyPr>
            <a:normAutofit fontScale="92500" lnSpcReduction="20000"/>
          </a:bodyPr>
          <a:lstStyle/>
          <a:p>
            <a:r>
              <a:rPr lang="en-US" dirty="0">
                <a:solidFill>
                  <a:srgbClr val="005400"/>
                </a:solidFill>
                <a:latin typeface="Cambria" panose="02040503050406030204" pitchFamily="18" charset="0"/>
                <a:hlinkClick r:id="rId2"/>
              </a:rPr>
              <a:t>https://</a:t>
            </a:r>
            <a:r>
              <a:rPr lang="en-US" dirty="0" smtClean="0">
                <a:solidFill>
                  <a:srgbClr val="005400"/>
                </a:solidFill>
                <a:latin typeface="Cambria" panose="02040503050406030204" pitchFamily="18" charset="0"/>
                <a:hlinkClick r:id="rId2"/>
              </a:rPr>
              <a:t>faktom.ru/data/photo/122816_044391295484.jpg</a:t>
            </a:r>
            <a:endParaRPr lang="ru-RU" dirty="0" smtClean="0">
              <a:solidFill>
                <a:srgbClr val="005400"/>
              </a:solidFill>
              <a:latin typeface="Cambria" panose="02040503050406030204" pitchFamily="18" charset="0"/>
            </a:endParaRPr>
          </a:p>
          <a:p>
            <a:r>
              <a:rPr lang="en-US" dirty="0">
                <a:solidFill>
                  <a:srgbClr val="005400"/>
                </a:solidFill>
                <a:latin typeface="Cambria" panose="02040503050406030204" pitchFamily="18" charset="0"/>
                <a:hlinkClick r:id="rId3"/>
              </a:rPr>
              <a:t>http://</a:t>
            </a:r>
            <a:r>
              <a:rPr lang="en-US" dirty="0" smtClean="0">
                <a:solidFill>
                  <a:srgbClr val="005400"/>
                </a:solidFill>
                <a:latin typeface="Cambria" panose="02040503050406030204" pitchFamily="18" charset="0"/>
                <a:hlinkClick r:id="rId3"/>
              </a:rPr>
              <a:t>vsyamagik.ru/wp-content/uploads/2016/09/1-21.jpg</a:t>
            </a:r>
            <a:endParaRPr lang="ru-RU" dirty="0" smtClean="0">
              <a:solidFill>
                <a:srgbClr val="005400"/>
              </a:solidFill>
              <a:latin typeface="Cambria" panose="02040503050406030204" pitchFamily="18" charset="0"/>
            </a:endParaRPr>
          </a:p>
          <a:p>
            <a:r>
              <a:rPr lang="en-US" dirty="0">
                <a:solidFill>
                  <a:srgbClr val="005400"/>
                </a:solidFill>
                <a:latin typeface="Cambria" panose="02040503050406030204" pitchFamily="18" charset="0"/>
                <a:hlinkClick r:id="rId4"/>
              </a:rPr>
              <a:t>https://</a:t>
            </a:r>
            <a:r>
              <a:rPr lang="en-US" dirty="0" smtClean="0">
                <a:solidFill>
                  <a:srgbClr val="005400"/>
                </a:solidFill>
                <a:latin typeface="Cambria" panose="02040503050406030204" pitchFamily="18" charset="0"/>
                <a:hlinkClick r:id="rId4"/>
              </a:rPr>
              <a:t>dic.academic.ru/pictures/wiki/files/65/Alauda_arvensis.jpg</a:t>
            </a:r>
            <a:endParaRPr lang="ru-RU" dirty="0" smtClean="0">
              <a:solidFill>
                <a:srgbClr val="005400"/>
              </a:solidFill>
              <a:latin typeface="Cambria" panose="02040503050406030204" pitchFamily="18" charset="0"/>
            </a:endParaRPr>
          </a:p>
          <a:p>
            <a:r>
              <a:rPr lang="en-US" dirty="0">
                <a:solidFill>
                  <a:srgbClr val="005400"/>
                </a:solidFill>
                <a:latin typeface="Cambria" panose="02040503050406030204" pitchFamily="18" charset="0"/>
                <a:hlinkClick r:id="rId5"/>
              </a:rPr>
              <a:t>http://pouchkin.com/uploads/2016/12/</a:t>
            </a:r>
            <a:r>
              <a:rPr lang="en-US" dirty="0" err="1">
                <a:solidFill>
                  <a:srgbClr val="005400"/>
                </a:solidFill>
                <a:latin typeface="Cambria" panose="02040503050406030204" pitchFamily="18" charset="0"/>
                <a:hlinkClick r:id="rId5"/>
              </a:rPr>
              <a:t>Baratyinskiy</a:t>
            </a:r>
            <a:r>
              <a:rPr lang="en-US" dirty="0">
                <a:solidFill>
                  <a:srgbClr val="005400"/>
                </a:solidFill>
                <a:latin typeface="Cambria" panose="02040503050406030204" pitchFamily="18" charset="0"/>
                <a:hlinkClick r:id="rId5"/>
              </a:rPr>
              <a:t>-Evg.-</a:t>
            </a:r>
            <a:r>
              <a:rPr lang="en-US" dirty="0" err="1">
                <a:solidFill>
                  <a:srgbClr val="005400"/>
                </a:solidFill>
                <a:latin typeface="Cambria" panose="02040503050406030204" pitchFamily="18" charset="0"/>
                <a:hlinkClick r:id="rId5"/>
              </a:rPr>
              <a:t>Abr</a:t>
            </a:r>
            <a:r>
              <a:rPr lang="en-US" dirty="0">
                <a:solidFill>
                  <a:srgbClr val="005400"/>
                </a:solidFill>
                <a:latin typeface="Cambria" panose="02040503050406030204" pitchFamily="18" charset="0"/>
                <a:hlinkClick r:id="rId5"/>
              </a:rPr>
              <a:t>..</a:t>
            </a:r>
            <a:r>
              <a:rPr lang="en-US" dirty="0" smtClean="0">
                <a:solidFill>
                  <a:srgbClr val="005400"/>
                </a:solidFill>
                <a:latin typeface="Cambria" panose="02040503050406030204" pitchFamily="18" charset="0"/>
                <a:hlinkClick r:id="rId5"/>
              </a:rPr>
              <a:t>jpg</a:t>
            </a:r>
            <a:endParaRPr lang="ru-RU" dirty="0">
              <a:solidFill>
                <a:srgbClr val="005400"/>
              </a:solidFill>
              <a:latin typeface="Cambria" panose="02040503050406030204" pitchFamily="18" charset="0"/>
            </a:endParaRPr>
          </a:p>
          <a:p>
            <a:r>
              <a:rPr lang="en-US" dirty="0">
                <a:solidFill>
                  <a:srgbClr val="005400"/>
                </a:solidFill>
                <a:latin typeface="Cambria" panose="02040503050406030204" pitchFamily="18" charset="0"/>
                <a:hlinkClick r:id="rId6"/>
              </a:rPr>
              <a:t>http://</a:t>
            </a:r>
            <a:r>
              <a:rPr lang="en-US" dirty="0" smtClean="0">
                <a:solidFill>
                  <a:srgbClr val="005400"/>
                </a:solidFill>
                <a:latin typeface="Cambria" panose="02040503050406030204" pitchFamily="18" charset="0"/>
                <a:hlinkClick r:id="rId6"/>
              </a:rPr>
              <a:t>koffkindom.ru/wp-content/uploads/2016/02/medunica-lekarstvennaja-30409220.jpg</a:t>
            </a:r>
            <a:endParaRPr lang="ru-RU" dirty="0" smtClean="0">
              <a:solidFill>
                <a:srgbClr val="005400"/>
              </a:solidFill>
              <a:latin typeface="Cambria" panose="02040503050406030204" pitchFamily="18" charset="0"/>
            </a:endParaRPr>
          </a:p>
          <a:p>
            <a:r>
              <a:rPr lang="en-US" dirty="0">
                <a:solidFill>
                  <a:srgbClr val="005400"/>
                </a:solidFill>
                <a:latin typeface="Cambria" panose="02040503050406030204" pitchFamily="18" charset="0"/>
                <a:hlinkClick r:id="rId7"/>
              </a:rPr>
              <a:t>http://</a:t>
            </a:r>
            <a:r>
              <a:rPr lang="en-US" dirty="0" smtClean="0">
                <a:solidFill>
                  <a:srgbClr val="005400"/>
                </a:solidFill>
                <a:latin typeface="Cambria" panose="02040503050406030204" pitchFamily="18" charset="0"/>
                <a:hlinkClick r:id="rId7"/>
              </a:rPr>
              <a:t>animalsfoto.com/photo/34/340d4dcab679df1a0d243d6e338e1311.jpg</a:t>
            </a:r>
            <a:endParaRPr lang="ru-RU" dirty="0" smtClean="0">
              <a:solidFill>
                <a:srgbClr val="005400"/>
              </a:solidFill>
              <a:latin typeface="Cambria" panose="02040503050406030204" pitchFamily="18" charset="0"/>
            </a:endParaRPr>
          </a:p>
          <a:p>
            <a:r>
              <a:rPr lang="en-US" dirty="0">
                <a:solidFill>
                  <a:srgbClr val="005400"/>
                </a:solidFill>
                <a:latin typeface="Cambria" panose="02040503050406030204" pitchFamily="18" charset="0"/>
                <a:hlinkClick r:id="rId8"/>
              </a:rPr>
              <a:t>https://</a:t>
            </a:r>
            <a:r>
              <a:rPr lang="en-US" dirty="0" smtClean="0">
                <a:solidFill>
                  <a:srgbClr val="005400"/>
                </a:solidFill>
                <a:latin typeface="Cambria" panose="02040503050406030204" pitchFamily="18" charset="0"/>
                <a:hlinkClick r:id="rId8"/>
              </a:rPr>
              <a:t>chudomama.com/purchases/uploads/aaf/b0c/e92c42e8ef2cb1cdeca4d0703b.jpg</a:t>
            </a:r>
            <a:endParaRPr lang="ru-RU" dirty="0" smtClean="0">
              <a:solidFill>
                <a:srgbClr val="005400"/>
              </a:solidFill>
              <a:latin typeface="Cambria" panose="02040503050406030204" pitchFamily="18" charset="0"/>
            </a:endParaRPr>
          </a:p>
          <a:p>
            <a:r>
              <a:rPr lang="en-US" dirty="0">
                <a:solidFill>
                  <a:srgbClr val="005400"/>
                </a:solidFill>
                <a:latin typeface="Cambria" panose="02040503050406030204" pitchFamily="18" charset="0"/>
                <a:hlinkClick r:id="rId9"/>
              </a:rPr>
              <a:t>http://semyaivera.ru/</a:t>
            </a:r>
            <a:r>
              <a:rPr lang="en-US" dirty="0" err="1">
                <a:solidFill>
                  <a:srgbClr val="005400"/>
                </a:solidFill>
                <a:latin typeface="Cambria" panose="02040503050406030204" pitchFamily="18" charset="0"/>
                <a:hlinkClick r:id="rId9"/>
              </a:rPr>
              <a:t>wp</a:t>
            </a:r>
            <a:r>
              <a:rPr lang="en-US" dirty="0">
                <a:solidFill>
                  <a:srgbClr val="005400"/>
                </a:solidFill>
                <a:latin typeface="Cambria" panose="02040503050406030204" pitchFamily="18" charset="0"/>
                <a:hlinkClick r:id="rId9"/>
              </a:rPr>
              <a:t>-content/uploads/2017/03/</a:t>
            </a:r>
            <a:r>
              <a:rPr lang="en-US" dirty="0" err="1">
                <a:solidFill>
                  <a:srgbClr val="005400"/>
                </a:solidFill>
                <a:latin typeface="Cambria" panose="02040503050406030204" pitchFamily="18" charset="0"/>
                <a:hlinkClick r:id="rId9"/>
              </a:rPr>
              <a:t>Vesna</a:t>
            </a:r>
            <a:r>
              <a:rPr lang="en-US" dirty="0">
                <a:solidFill>
                  <a:srgbClr val="005400"/>
                </a:solidFill>
                <a:latin typeface="Cambria" panose="02040503050406030204" pitchFamily="18" charset="0"/>
                <a:hlinkClick r:id="rId9"/>
              </a:rPr>
              <a:t>.-</a:t>
            </a:r>
            <a:r>
              <a:rPr lang="en-US" dirty="0" err="1">
                <a:solidFill>
                  <a:srgbClr val="005400"/>
                </a:solidFill>
                <a:latin typeface="Cambria" panose="02040503050406030204" pitchFamily="18" charset="0"/>
                <a:hlinkClick r:id="rId9"/>
              </a:rPr>
              <a:t>Kraev</a:t>
            </a:r>
            <a:r>
              <a:rPr lang="en-US" dirty="0">
                <a:solidFill>
                  <a:srgbClr val="005400"/>
                </a:solidFill>
                <a:latin typeface="Cambria" panose="02040503050406030204" pitchFamily="18" charset="0"/>
                <a:hlinkClick r:id="rId9"/>
              </a:rPr>
              <a:t>-</a:t>
            </a:r>
            <a:r>
              <a:rPr lang="en-US" dirty="0" err="1">
                <a:solidFill>
                  <a:srgbClr val="005400"/>
                </a:solidFill>
                <a:latin typeface="Cambria" panose="02040503050406030204" pitchFamily="18" charset="0"/>
                <a:hlinkClick r:id="rId9"/>
              </a:rPr>
              <a:t>S..</a:t>
            </a:r>
            <a:r>
              <a:rPr lang="en-US" dirty="0" err="1" smtClean="0">
                <a:solidFill>
                  <a:srgbClr val="005400"/>
                </a:solidFill>
                <a:latin typeface="Cambria" panose="02040503050406030204" pitchFamily="18" charset="0"/>
                <a:hlinkClick r:id="rId9"/>
              </a:rPr>
              <a:t>jpg</a:t>
            </a:r>
            <a:endParaRPr lang="ru-RU" dirty="0" smtClean="0">
              <a:solidFill>
                <a:srgbClr val="005400"/>
              </a:solidFill>
              <a:latin typeface="Cambria" panose="02040503050406030204" pitchFamily="18" charset="0"/>
            </a:endParaRPr>
          </a:p>
          <a:p>
            <a:r>
              <a:rPr lang="en-US" dirty="0">
                <a:solidFill>
                  <a:srgbClr val="005400"/>
                </a:solidFill>
                <a:latin typeface="Cambria" panose="02040503050406030204" pitchFamily="18" charset="0"/>
                <a:hlinkClick r:id="rId10"/>
              </a:rPr>
              <a:t>http://</a:t>
            </a:r>
            <a:r>
              <a:rPr lang="en-US" dirty="0" smtClean="0">
                <a:solidFill>
                  <a:srgbClr val="005400"/>
                </a:solidFill>
                <a:latin typeface="Cambria" panose="02040503050406030204" pitchFamily="18" charset="0"/>
                <a:hlinkClick r:id="rId10"/>
              </a:rPr>
              <a:t>www.artsait.ru/art/k/krumov/img/35.jpg</a:t>
            </a:r>
            <a:endParaRPr lang="ru-RU" dirty="0" smtClean="0">
              <a:solidFill>
                <a:srgbClr val="005400"/>
              </a:solidFill>
              <a:latin typeface="Cambria" panose="02040503050406030204" pitchFamily="18" charset="0"/>
            </a:endParaRPr>
          </a:p>
          <a:p>
            <a:r>
              <a:rPr lang="en-US" dirty="0">
                <a:solidFill>
                  <a:srgbClr val="005400"/>
                </a:solidFill>
                <a:latin typeface="Cambria" panose="02040503050406030204" pitchFamily="18" charset="0"/>
                <a:hlinkClick r:id="rId11"/>
              </a:rPr>
              <a:t>http://</a:t>
            </a:r>
            <a:r>
              <a:rPr lang="en-US" dirty="0" smtClean="0">
                <a:solidFill>
                  <a:srgbClr val="005400"/>
                </a:solidFill>
                <a:latin typeface="Cambria" panose="02040503050406030204" pitchFamily="18" charset="0"/>
                <a:hlinkClick r:id="rId11"/>
              </a:rPr>
              <a:t>cp12.nevsepic.com.ua/5-1/1358288268-0962613-www.nevsepic.com.ua.jpg</a:t>
            </a:r>
            <a:endParaRPr lang="ru-RU" dirty="0" smtClean="0">
              <a:solidFill>
                <a:srgbClr val="005400"/>
              </a:solidFill>
              <a:latin typeface="Cambria" panose="02040503050406030204" pitchFamily="18" charset="0"/>
            </a:endParaRPr>
          </a:p>
          <a:p>
            <a:r>
              <a:rPr lang="en-US" dirty="0">
                <a:solidFill>
                  <a:srgbClr val="005400"/>
                </a:solidFill>
                <a:latin typeface="Cambria" panose="02040503050406030204" pitchFamily="18" charset="0"/>
                <a:hlinkClick r:id="rId12"/>
              </a:rPr>
              <a:t>http://</a:t>
            </a:r>
            <a:r>
              <a:rPr lang="en-US" dirty="0" smtClean="0">
                <a:solidFill>
                  <a:srgbClr val="005400"/>
                </a:solidFill>
                <a:latin typeface="Cambria" panose="02040503050406030204" pitchFamily="18" charset="0"/>
                <a:hlinkClick r:id="rId12"/>
              </a:rPr>
              <a:t>tattoo-collections.com/wp-content/uploads/Quill-Feather-Tattoo-On-Back-2.jpg</a:t>
            </a:r>
            <a:endParaRPr lang="ru-RU" dirty="0" smtClean="0">
              <a:solidFill>
                <a:srgbClr val="005400"/>
              </a:solidFill>
              <a:latin typeface="Cambria" panose="02040503050406030204" pitchFamily="18" charset="0"/>
            </a:endParaRPr>
          </a:p>
          <a:p>
            <a:endParaRPr lang="ru-RU" dirty="0" smtClean="0">
              <a:solidFill>
                <a:srgbClr val="006600"/>
              </a:solidFill>
              <a:latin typeface="Cambria" panose="02040503050406030204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131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432179"/>
            <a:ext cx="9875520" cy="946245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6600"/>
                </a:solidFill>
                <a:latin typeface="Cambria" panose="02040503050406030204" pitchFamily="18" charset="0"/>
              </a:rPr>
              <a:t>Наша творческая группа</a:t>
            </a:r>
            <a:endParaRPr lang="ru-RU" b="1" dirty="0">
              <a:solidFill>
                <a:srgbClr val="006600"/>
              </a:solidFill>
              <a:latin typeface="Cambria" panose="0204050305040603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2514" y="1555845"/>
            <a:ext cx="10768084" cy="2661314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b="1" dirty="0" smtClean="0">
                <a:solidFill>
                  <a:srgbClr val="006600"/>
                </a:solidFill>
                <a:latin typeface="Cambria" panose="02040503050406030204" pitchFamily="18" charset="0"/>
              </a:rPr>
              <a:t>Куратор</a:t>
            </a:r>
            <a:r>
              <a:rPr lang="ru-RU" dirty="0" smtClean="0">
                <a:solidFill>
                  <a:srgbClr val="006600"/>
                </a:solidFill>
                <a:latin typeface="Cambria" panose="02040503050406030204" pitchFamily="18" charset="0"/>
              </a:rPr>
              <a:t> – Солодовникова Светлана Николаевна</a:t>
            </a:r>
          </a:p>
          <a:p>
            <a:pPr marL="45720" indent="0">
              <a:buNone/>
            </a:pPr>
            <a:r>
              <a:rPr lang="ru-RU" b="1" dirty="0" smtClean="0">
                <a:solidFill>
                  <a:srgbClr val="006600"/>
                </a:solidFill>
                <a:latin typeface="Cambria" panose="02040503050406030204" pitchFamily="18" charset="0"/>
              </a:rPr>
              <a:t>Оформитель </a:t>
            </a:r>
            <a:r>
              <a:rPr lang="ru-RU" dirty="0" smtClean="0">
                <a:solidFill>
                  <a:srgbClr val="006600"/>
                </a:solidFill>
                <a:latin typeface="Cambria" panose="02040503050406030204" pitchFamily="18" charset="0"/>
              </a:rPr>
              <a:t>-</a:t>
            </a:r>
            <a:r>
              <a:rPr lang="ru-RU" b="1" dirty="0" smtClean="0">
                <a:solidFill>
                  <a:srgbClr val="006600"/>
                </a:solidFill>
                <a:latin typeface="Cambria" panose="02040503050406030204" pitchFamily="18" charset="0"/>
              </a:rPr>
              <a:t> </a:t>
            </a:r>
            <a:r>
              <a:rPr lang="ru-RU" dirty="0" smtClean="0">
                <a:solidFill>
                  <a:srgbClr val="006600"/>
                </a:solidFill>
                <a:latin typeface="Cambria" panose="02040503050406030204" pitchFamily="18" charset="0"/>
              </a:rPr>
              <a:t> </a:t>
            </a:r>
            <a:r>
              <a:rPr lang="ru-RU" dirty="0" err="1" smtClean="0">
                <a:solidFill>
                  <a:srgbClr val="006600"/>
                </a:solidFill>
                <a:latin typeface="Cambria" panose="02040503050406030204" pitchFamily="18" charset="0"/>
              </a:rPr>
              <a:t>Подобедова</a:t>
            </a:r>
            <a:r>
              <a:rPr lang="ru-RU" dirty="0" smtClean="0">
                <a:solidFill>
                  <a:srgbClr val="006600"/>
                </a:solidFill>
                <a:latin typeface="Cambria" panose="02040503050406030204" pitchFamily="18" charset="0"/>
              </a:rPr>
              <a:t> Анастасия (4 класс)</a:t>
            </a:r>
          </a:p>
          <a:p>
            <a:pPr marL="45720" indent="0">
              <a:buNone/>
            </a:pPr>
            <a:r>
              <a:rPr lang="ru-RU" b="1" dirty="0" smtClean="0">
                <a:solidFill>
                  <a:srgbClr val="006600"/>
                </a:solidFill>
                <a:latin typeface="Cambria" panose="02040503050406030204" pitchFamily="18" charset="0"/>
              </a:rPr>
              <a:t>Корреспондент</a:t>
            </a:r>
            <a:r>
              <a:rPr lang="ru-RU" dirty="0" smtClean="0">
                <a:solidFill>
                  <a:srgbClr val="006600"/>
                </a:solidFill>
                <a:latin typeface="Cambria" panose="02040503050406030204" pitchFamily="18" charset="0"/>
              </a:rPr>
              <a:t> – Литвинов Александр (2 класс), </a:t>
            </a:r>
            <a:r>
              <a:rPr lang="ru-RU" dirty="0" err="1">
                <a:solidFill>
                  <a:srgbClr val="006600"/>
                </a:solidFill>
                <a:latin typeface="Cambria" panose="02040503050406030204" pitchFamily="18" charset="0"/>
              </a:rPr>
              <a:t>Цапина</a:t>
            </a:r>
            <a:r>
              <a:rPr lang="ru-RU" dirty="0">
                <a:solidFill>
                  <a:srgbClr val="006600"/>
                </a:solidFill>
                <a:latin typeface="Cambria" panose="02040503050406030204" pitchFamily="18" charset="0"/>
              </a:rPr>
              <a:t> </a:t>
            </a:r>
            <a:r>
              <a:rPr lang="ru-RU" dirty="0" smtClean="0">
                <a:solidFill>
                  <a:srgbClr val="006600"/>
                </a:solidFill>
                <a:latin typeface="Cambria" panose="02040503050406030204" pitchFamily="18" charset="0"/>
              </a:rPr>
              <a:t>Екатерина (4 класс)</a:t>
            </a:r>
            <a:endParaRPr lang="ru-RU" dirty="0">
              <a:solidFill>
                <a:srgbClr val="006600"/>
              </a:solidFill>
              <a:latin typeface="Cambria" panose="02040503050406030204" pitchFamily="18" charset="0"/>
            </a:endParaRPr>
          </a:p>
          <a:p>
            <a:pPr marL="45720" indent="0">
              <a:buNone/>
            </a:pPr>
            <a:r>
              <a:rPr lang="ru-RU" b="1" dirty="0" smtClean="0">
                <a:solidFill>
                  <a:srgbClr val="006600"/>
                </a:solidFill>
                <a:latin typeface="Cambria" panose="02040503050406030204" pitchFamily="18" charset="0"/>
              </a:rPr>
              <a:t>Редактор </a:t>
            </a:r>
            <a:r>
              <a:rPr lang="ru-RU" dirty="0">
                <a:solidFill>
                  <a:srgbClr val="006600"/>
                </a:solidFill>
                <a:latin typeface="Cambria" panose="02040503050406030204" pitchFamily="18" charset="0"/>
              </a:rPr>
              <a:t>–Крутихин Глеб (2 класс</a:t>
            </a:r>
            <a:r>
              <a:rPr lang="ru-RU" dirty="0" smtClean="0">
                <a:solidFill>
                  <a:srgbClr val="006600"/>
                </a:solidFill>
                <a:latin typeface="Cambria" panose="02040503050406030204" pitchFamily="18" charset="0"/>
              </a:rPr>
              <a:t>)</a:t>
            </a:r>
          </a:p>
          <a:p>
            <a:pPr marL="45720" indent="0">
              <a:buNone/>
            </a:pPr>
            <a:r>
              <a:rPr lang="ru-RU" b="1" dirty="0" smtClean="0">
                <a:solidFill>
                  <a:srgbClr val="006600"/>
                </a:solidFill>
                <a:latin typeface="Cambria" panose="02040503050406030204" pitchFamily="18" charset="0"/>
              </a:rPr>
              <a:t>Звукооператор </a:t>
            </a:r>
            <a:r>
              <a:rPr lang="ru-RU" dirty="0" smtClean="0">
                <a:solidFill>
                  <a:srgbClr val="006600"/>
                </a:solidFill>
                <a:latin typeface="Cambria" panose="02040503050406030204" pitchFamily="18" charset="0"/>
              </a:rPr>
              <a:t>–Солодовникова </a:t>
            </a:r>
            <a:r>
              <a:rPr lang="ru-RU" dirty="0">
                <a:solidFill>
                  <a:srgbClr val="006600"/>
                </a:solidFill>
                <a:latin typeface="Cambria" panose="02040503050406030204" pitchFamily="18" charset="0"/>
              </a:rPr>
              <a:t>Полина (4 класс)</a:t>
            </a:r>
          </a:p>
          <a:p>
            <a:pPr marL="45720" indent="0">
              <a:buNone/>
            </a:pPr>
            <a:endParaRPr lang="ru-RU" dirty="0">
              <a:solidFill>
                <a:srgbClr val="006600"/>
              </a:solidFill>
              <a:latin typeface="Cambria" panose="020405030504060302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54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7650" y="304800"/>
            <a:ext cx="3581400" cy="1009650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rgbClr val="006600"/>
                </a:solidFill>
                <a:latin typeface="Cambria" panose="02040503050406030204" pitchFamily="18" charset="0"/>
              </a:rPr>
              <a:t>I. «</a:t>
            </a:r>
            <a:r>
              <a:rPr lang="ru-RU" sz="3200" b="1" dirty="0">
                <a:solidFill>
                  <a:srgbClr val="006600"/>
                </a:solidFill>
                <a:latin typeface="Cambria" panose="02040503050406030204" pitchFamily="18" charset="0"/>
              </a:rPr>
              <a:t>Весна-красна»</a:t>
            </a:r>
            <a:endParaRPr lang="ru-RU" sz="3200" dirty="0">
              <a:solidFill>
                <a:srgbClr val="006600"/>
              </a:solidFill>
              <a:latin typeface="Cambria" panose="020405030504060302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9550" y="304800"/>
            <a:ext cx="7860696" cy="6262255"/>
          </a:xfrm>
        </p:spPr>
      </p:pic>
      <p:pic>
        <p:nvPicPr>
          <p:cNvPr id="1032" name="Picture 8" descr="https://dic.academic.ru/pictures/wiki/files/65/Alauda_arvensis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3721" y="3985146"/>
            <a:ext cx="2981049" cy="2374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1182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://tattoo-collections.com/wp-content/uploads/Quill-Feather-Tattoo-On-Back-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12991" y="4217689"/>
            <a:ext cx="1847856" cy="234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6600"/>
                </a:solidFill>
                <a:latin typeface="Cambria" panose="02040503050406030204" pitchFamily="18" charset="0"/>
              </a:rPr>
              <a:t>II. «</a:t>
            </a:r>
            <a:r>
              <a:rPr lang="en-US" dirty="0">
                <a:solidFill>
                  <a:srgbClr val="006600"/>
                </a:solidFill>
                <a:latin typeface="Cambria" panose="02040503050406030204" pitchFamily="18" charset="0"/>
              </a:rPr>
              <a:t> </a:t>
            </a:r>
            <a:r>
              <a:rPr lang="ru-RU" b="1" dirty="0">
                <a:solidFill>
                  <a:srgbClr val="006600"/>
                </a:solidFill>
                <a:latin typeface="Cambria" panose="02040503050406030204" pitchFamily="18" charset="0"/>
              </a:rPr>
              <a:t>Полюбуйся, Весна наступает</a:t>
            </a:r>
            <a:r>
              <a:rPr lang="ru-RU" dirty="0">
                <a:solidFill>
                  <a:srgbClr val="006600"/>
                </a:solidFill>
                <a:latin typeface="Cambria" panose="02040503050406030204" pitchFamily="18" charset="0"/>
              </a:rPr>
              <a:t> </a:t>
            </a:r>
            <a:r>
              <a:rPr lang="ru-RU" b="1" dirty="0">
                <a:solidFill>
                  <a:srgbClr val="006600"/>
                </a:solidFill>
                <a:latin typeface="Cambria" panose="02040503050406030204" pitchFamily="18" charset="0"/>
              </a:rPr>
              <a:t>…»</a:t>
            </a:r>
            <a:endParaRPr lang="ru-RU" dirty="0">
              <a:solidFill>
                <a:srgbClr val="006600"/>
              </a:solidFill>
              <a:latin typeface="Cambria" panose="0204050305040603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12192" y="2238580"/>
            <a:ext cx="6987654" cy="2988514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ru-RU" b="1" dirty="0">
                <a:solidFill>
                  <a:srgbClr val="006600"/>
                </a:solidFill>
                <a:latin typeface="Cambria" panose="02040503050406030204" pitchFamily="18" charset="0"/>
              </a:rPr>
              <a:t>Евгений Абрамович Баратынский </a:t>
            </a:r>
            <a:r>
              <a:rPr lang="ru-RU" dirty="0">
                <a:solidFill>
                  <a:srgbClr val="006600"/>
                </a:solidFill>
                <a:latin typeface="Cambria" panose="02040503050406030204" pitchFamily="18" charset="0"/>
              </a:rPr>
              <a:t>(1800-1844) – выдающийся русский поэт-мыслитель первой половины 19 века, обладающий пророческим даром. </a:t>
            </a:r>
            <a:endParaRPr lang="ru-RU" dirty="0" smtClean="0">
              <a:solidFill>
                <a:srgbClr val="006600"/>
              </a:solidFill>
              <a:latin typeface="Cambria" panose="02040503050406030204" pitchFamily="18" charset="0"/>
            </a:endParaRPr>
          </a:p>
          <a:p>
            <a:pPr marL="45720" indent="0" algn="just">
              <a:buNone/>
            </a:pPr>
            <a:r>
              <a:rPr lang="ru-RU" dirty="0" smtClean="0">
                <a:solidFill>
                  <a:srgbClr val="006600"/>
                </a:solidFill>
                <a:latin typeface="Cambria" panose="02040503050406030204" pitchFamily="18" charset="0"/>
              </a:rPr>
              <a:t>«</a:t>
            </a:r>
            <a:r>
              <a:rPr lang="ru-RU" dirty="0">
                <a:solidFill>
                  <a:srgbClr val="006600"/>
                </a:solidFill>
                <a:latin typeface="Cambria" panose="02040503050406030204" pitchFamily="18" charset="0"/>
              </a:rPr>
              <a:t>Весна, весна! как воздух чист!..» — одно из самых известных стихотворений Баратынского, представляющее собой великолепный образец русской пейзажной лирики </a:t>
            </a:r>
            <a:r>
              <a:rPr lang="ru-RU" dirty="0" smtClean="0">
                <a:solidFill>
                  <a:srgbClr val="006600"/>
                </a:solidFill>
                <a:latin typeface="Cambria" panose="02040503050406030204" pitchFamily="18" charset="0"/>
              </a:rPr>
              <a:t>19 </a:t>
            </a:r>
            <a:r>
              <a:rPr lang="ru-RU" dirty="0">
                <a:solidFill>
                  <a:srgbClr val="006600"/>
                </a:solidFill>
                <a:latin typeface="Cambria" panose="02040503050406030204" pitchFamily="18" charset="0"/>
              </a:rPr>
              <a:t>столетия. В этом произведении поэт приветствует весну, возрождение природы.</a:t>
            </a:r>
          </a:p>
        </p:txBody>
      </p:sp>
      <p:pic>
        <p:nvPicPr>
          <p:cNvPr id="2052" name="Picture 4" descr="http://pouchkin.com/uploads/2016/12/Baratyinskiy-Evg.-Abr.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2553" y="2115750"/>
            <a:ext cx="2560331" cy="3783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649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Проект готов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746847" y="0"/>
            <a:ext cx="14088774" cy="7906870"/>
          </a:xfrm>
        </p:spPr>
      </p:pic>
    </p:spTree>
    <p:extLst>
      <p:ext uri="{BB962C8B-B14F-4D97-AF65-F5344CB8AC3E}">
        <p14:creationId xmlns:p14="http://schemas.microsoft.com/office/powerpoint/2010/main" val="4252909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2050" y="429879"/>
            <a:ext cx="9875520" cy="74295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006600"/>
                </a:solidFill>
                <a:latin typeface="Cambria" panose="02040503050406030204" pitchFamily="18" charset="0"/>
              </a:rPr>
              <a:t>III. «</a:t>
            </a:r>
            <a:r>
              <a:rPr lang="ru-RU" b="1" dirty="0">
                <a:solidFill>
                  <a:srgbClr val="006600"/>
                </a:solidFill>
                <a:latin typeface="Cambria" panose="02040503050406030204" pitchFamily="18" charset="0"/>
              </a:rPr>
              <a:t>Интересный факт»</a:t>
            </a:r>
            <a:endParaRPr lang="ru-RU" dirty="0">
              <a:solidFill>
                <a:srgbClr val="006600"/>
              </a:solidFill>
              <a:latin typeface="Cambria" panose="02040503050406030204" pitchFamily="18" charset="0"/>
            </a:endParaRPr>
          </a:p>
        </p:txBody>
      </p:sp>
      <p:pic>
        <p:nvPicPr>
          <p:cNvPr id="3074" name="Picture 2" descr="https://faktom.ru/data/photo/122816_04439129548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559" y="1119287"/>
            <a:ext cx="1511909" cy="131633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276934" y="1374850"/>
            <a:ext cx="9350959" cy="597575"/>
          </a:xfrm>
          <a:prstGeom prst="roundRect">
            <a:avLst>
              <a:gd name="adj" fmla="val 38982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5400"/>
                </a:solidFill>
                <a:latin typeface="Cambria" panose="02040503050406030204" pitchFamily="18" charset="0"/>
              </a:rPr>
              <a:t>Весной частота дыхания человека на треть выше, чем осенью.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267786" y="3464568"/>
            <a:ext cx="9360107" cy="658525"/>
          </a:xfrm>
          <a:prstGeom prst="roundRect">
            <a:avLst>
              <a:gd name="adj" fmla="val 38982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5400"/>
                </a:solidFill>
                <a:latin typeface="Cambria" panose="02040503050406030204" pitchFamily="18" charset="0"/>
              </a:rPr>
              <a:t>Весенний цветок медуницы четырежды меняет свой цвет: когда он распускается, то становится розовым, потом пурпурным, фиолетовым и синим.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59557" y="2456660"/>
            <a:ext cx="9795935" cy="597575"/>
          </a:xfrm>
          <a:prstGeom prst="roundRect">
            <a:avLst>
              <a:gd name="adj" fmla="val 38982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5400"/>
                </a:solidFill>
                <a:latin typeface="Cambria" panose="02040503050406030204" pitchFamily="18" charset="0"/>
              </a:rPr>
              <a:t>Дети растут весной быстрее, чем в другое время года. 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59557" y="4562395"/>
            <a:ext cx="9798350" cy="676705"/>
          </a:xfrm>
          <a:prstGeom prst="roundRect">
            <a:avLst>
              <a:gd name="adj" fmla="val 38982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5400"/>
                </a:solidFill>
                <a:latin typeface="Cambria" panose="02040503050406030204" pitchFamily="18" charset="0"/>
              </a:rPr>
              <a:t>Медоносные пчёлы роятся в основном весной. В этот период насекомые более послушные и дружелюбные, нежели в остальное время. 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267786" y="5615236"/>
            <a:ext cx="9474469" cy="659527"/>
          </a:xfrm>
          <a:prstGeom prst="roundRect">
            <a:avLst>
              <a:gd name="adj" fmla="val 38982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5400"/>
                </a:solidFill>
                <a:latin typeface="Cambria" panose="02040503050406030204" pitchFamily="18" charset="0"/>
              </a:rPr>
              <a:t>Дата Пасхи всегда приходится на первое воскресенье после первого полнолуния после весеннего равноденствия. 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44954" y="1914687"/>
            <a:ext cx="1297301" cy="14778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http://koffkindom.ru/wp-content/uploads/2016/02/medunica-lekarstvennaja-3040922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1552" y="3217954"/>
            <a:ext cx="1627916" cy="119200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chudomama.com/purchases/uploads/aaf/b0c/e92c42e8ef2cb1cdeca4d0703b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1552" y="5377218"/>
            <a:ext cx="1627916" cy="108538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animalsfoto.com/photo/34/340d4dcab679df1a0d243d6e338e1311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55492" y="4338066"/>
            <a:ext cx="1619419" cy="119325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5767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000836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005400"/>
                </a:solidFill>
                <a:latin typeface="Cambria" panose="02040503050406030204" pitchFamily="18" charset="0"/>
              </a:rPr>
              <a:t>IV. «</a:t>
            </a:r>
            <a:r>
              <a:rPr lang="ru-RU" b="1" dirty="0">
                <a:solidFill>
                  <a:srgbClr val="005400"/>
                </a:solidFill>
                <a:latin typeface="Cambria" panose="02040503050406030204" pitchFamily="18" charset="0"/>
              </a:rPr>
              <a:t>Весна в искусстве»</a:t>
            </a:r>
            <a:endParaRPr lang="ru-RU" dirty="0">
              <a:solidFill>
                <a:srgbClr val="005400"/>
              </a:solidFill>
              <a:latin typeface="Cambria" panose="02040503050406030204" pitchFamily="18" charset="0"/>
            </a:endParaRPr>
          </a:p>
        </p:txBody>
      </p:sp>
      <p:pic>
        <p:nvPicPr>
          <p:cNvPr id="4098" name="Picture 2" descr=" (700x548, 133Kb)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6484" y="1832098"/>
            <a:ext cx="5043771" cy="403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56484" y="5907694"/>
            <a:ext cx="50437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5400"/>
                </a:solidFill>
                <a:latin typeface="georgia" panose="02040502050405020303" pitchFamily="18" charset="0"/>
              </a:rPr>
              <a:t>Ранняя весна</a:t>
            </a:r>
            <a:r>
              <a:rPr lang="ru-RU" b="1" dirty="0">
                <a:solidFill>
                  <a:srgbClr val="005400"/>
                </a:solidFill>
                <a:latin typeface="georgia" panose="02040502050405020303" pitchFamily="18" charset="0"/>
              </a:rPr>
              <a:t>, </a:t>
            </a:r>
            <a:r>
              <a:rPr lang="ru-RU" b="1" dirty="0" smtClean="0">
                <a:solidFill>
                  <a:srgbClr val="005400"/>
                </a:solidFill>
                <a:latin typeface="georgia" panose="02040502050405020303" pitchFamily="18" charset="0"/>
              </a:rPr>
              <a:t>С.Я. Краев</a:t>
            </a:r>
            <a:endParaRPr lang="ru-RU" b="1" dirty="0">
              <a:solidFill>
                <a:srgbClr val="0054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652655" y="1845044"/>
            <a:ext cx="6165272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900" b="1" dirty="0" smtClean="0">
                <a:solidFill>
                  <a:srgbClr val="005400"/>
                </a:solidFill>
                <a:latin typeface="Cambria" panose="02040503050406030204" pitchFamily="18" charset="0"/>
              </a:rPr>
              <a:t>     Сергей Яковлевич Краев </a:t>
            </a:r>
            <a:r>
              <a:rPr lang="ru-RU" sz="1900" dirty="0" smtClean="0">
                <a:solidFill>
                  <a:srgbClr val="005400"/>
                </a:solidFill>
                <a:latin typeface="Cambria" panose="02040503050406030204" pitchFamily="18" charset="0"/>
              </a:rPr>
              <a:t>воспитанник интерната. Получил образование токаря. В 1983 </a:t>
            </a:r>
            <a:r>
              <a:rPr lang="ru-RU" sz="1900" dirty="0">
                <a:solidFill>
                  <a:srgbClr val="005400"/>
                </a:solidFill>
                <a:latin typeface="Cambria" panose="02040503050406030204" pitchFamily="18" charset="0"/>
              </a:rPr>
              <a:t>году </a:t>
            </a:r>
            <a:r>
              <a:rPr lang="ru-RU" sz="1900" dirty="0" smtClean="0">
                <a:solidFill>
                  <a:srgbClr val="005400"/>
                </a:solidFill>
                <a:latin typeface="Cambria" panose="02040503050406030204" pitchFamily="18" charset="0"/>
              </a:rPr>
              <a:t>выполнил </a:t>
            </a:r>
            <a:r>
              <a:rPr lang="ru-RU" sz="1900" dirty="0">
                <a:solidFill>
                  <a:srgbClr val="005400"/>
                </a:solidFill>
                <a:latin typeface="Cambria" panose="02040503050406030204" pitchFamily="18" charset="0"/>
              </a:rPr>
              <a:t>норматив мастера спорта СССР по тяжелой </a:t>
            </a:r>
            <a:r>
              <a:rPr lang="ru-RU" sz="1900" dirty="0" smtClean="0">
                <a:solidFill>
                  <a:srgbClr val="005400"/>
                </a:solidFill>
                <a:latin typeface="Cambria" panose="02040503050406030204" pitchFamily="18" charset="0"/>
              </a:rPr>
              <a:t>атлетики. С 1993 года пишет картины. Им создано более </a:t>
            </a:r>
            <a:r>
              <a:rPr lang="ru-RU" sz="1900" dirty="0">
                <a:solidFill>
                  <a:srgbClr val="005400"/>
                </a:solidFill>
                <a:latin typeface="Cambria" panose="02040503050406030204" pitchFamily="18" charset="0"/>
              </a:rPr>
              <a:t>трех тысяч </a:t>
            </a:r>
            <a:r>
              <a:rPr lang="ru-RU" sz="1900" dirty="0" smtClean="0">
                <a:solidFill>
                  <a:srgbClr val="005400"/>
                </a:solidFill>
                <a:latin typeface="Cambria" panose="02040503050406030204" pitchFamily="18" charset="0"/>
              </a:rPr>
              <a:t>художественных шедевров. </a:t>
            </a:r>
            <a:endParaRPr lang="ru-RU" sz="1900" dirty="0">
              <a:solidFill>
                <a:srgbClr val="005400"/>
              </a:solidFill>
              <a:latin typeface="Cambria" panose="02040503050406030204" pitchFamily="18" charset="0"/>
            </a:endParaRPr>
          </a:p>
          <a:p>
            <a:pPr algn="just"/>
            <a:r>
              <a:rPr lang="ru-RU" sz="1900" dirty="0" smtClean="0">
                <a:solidFill>
                  <a:srgbClr val="005400"/>
                </a:solidFill>
                <a:latin typeface="Cambria" panose="02040503050406030204" pitchFamily="18" charset="0"/>
              </a:rPr>
              <a:t>     На </a:t>
            </a:r>
            <a:r>
              <a:rPr lang="ru-RU" sz="1900" dirty="0">
                <a:solidFill>
                  <a:srgbClr val="005400"/>
                </a:solidFill>
                <a:latin typeface="Cambria" panose="02040503050406030204" pitchFamily="18" charset="0"/>
              </a:rPr>
              <a:t>его картины хочется смотреть и смотреть.</a:t>
            </a:r>
            <a:br>
              <a:rPr lang="ru-RU" sz="1900" dirty="0">
                <a:solidFill>
                  <a:srgbClr val="005400"/>
                </a:solidFill>
                <a:latin typeface="Cambria" panose="02040503050406030204" pitchFamily="18" charset="0"/>
              </a:rPr>
            </a:br>
            <a:r>
              <a:rPr lang="ru-RU" sz="1900" dirty="0">
                <a:solidFill>
                  <a:srgbClr val="005400"/>
                </a:solidFill>
                <a:latin typeface="Cambria" panose="02040503050406030204" pitchFamily="18" charset="0"/>
              </a:rPr>
              <a:t>Неяркие, неброские, но очень точно написанные пейзажи заставляют снова и снова возвращаться к ним. Какая удивительная гамма пастельных красок, какая причудливая игра света и тени, какой почти осязаемый воздух – и точность в мельчайших </a:t>
            </a:r>
            <a:r>
              <a:rPr lang="ru-RU" sz="1900" dirty="0" smtClean="0">
                <a:solidFill>
                  <a:srgbClr val="005400"/>
                </a:solidFill>
                <a:latin typeface="Cambria" panose="02040503050406030204" pitchFamily="18" charset="0"/>
              </a:rPr>
              <a:t>деталях. </a:t>
            </a:r>
          </a:p>
          <a:p>
            <a:pPr algn="just"/>
            <a:r>
              <a:rPr lang="ru-RU" sz="1900" dirty="0" smtClean="0">
                <a:solidFill>
                  <a:srgbClr val="005400"/>
                </a:solidFill>
                <a:latin typeface="Cambria" panose="02040503050406030204" pitchFamily="18" charset="0"/>
              </a:rPr>
              <a:t>     Что-то </a:t>
            </a:r>
            <a:r>
              <a:rPr lang="ru-RU" sz="1900" dirty="0">
                <a:solidFill>
                  <a:srgbClr val="005400"/>
                </a:solidFill>
                <a:latin typeface="Cambria" panose="02040503050406030204" pitchFamily="18" charset="0"/>
              </a:rPr>
              <a:t>очень родное и близкое, узнаваемое есть в этих запечатленных уголках природы. </a:t>
            </a:r>
          </a:p>
        </p:txBody>
      </p:sp>
    </p:spTree>
    <p:extLst>
      <p:ext uri="{BB962C8B-B14F-4D97-AF65-F5344CB8AC3E}">
        <p14:creationId xmlns:p14="http://schemas.microsoft.com/office/powerpoint/2010/main" val="2912381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8370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005400"/>
                </a:solidFill>
                <a:latin typeface="Cambria" panose="02040503050406030204" pitchFamily="18" charset="0"/>
              </a:rPr>
              <a:t>IV. «</a:t>
            </a:r>
            <a:r>
              <a:rPr lang="ru-RU" b="1" dirty="0">
                <a:solidFill>
                  <a:srgbClr val="005400"/>
                </a:solidFill>
                <a:latin typeface="Cambria" panose="02040503050406030204" pitchFamily="18" charset="0"/>
              </a:rPr>
              <a:t>Весна в искусстве»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27343" y="1707248"/>
            <a:ext cx="6277971" cy="4610425"/>
          </a:xfrm>
        </p:spPr>
        <p:txBody>
          <a:bodyPr>
            <a:noAutofit/>
          </a:bodyPr>
          <a:lstStyle/>
          <a:p>
            <a:pPr marL="3600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rgbClr val="005400"/>
                </a:solidFill>
                <a:latin typeface="Cambria" panose="02040503050406030204" pitchFamily="18" charset="0"/>
              </a:rPr>
              <a:t>    Николай </a:t>
            </a:r>
            <a:r>
              <a:rPr lang="ru-RU" sz="1800" b="1" dirty="0">
                <a:solidFill>
                  <a:srgbClr val="005400"/>
                </a:solidFill>
                <a:latin typeface="Cambria" panose="02040503050406030204" pitchFamily="18" charset="0"/>
              </a:rPr>
              <a:t>Петрович </a:t>
            </a:r>
            <a:r>
              <a:rPr lang="ru-RU" sz="1800" b="1" dirty="0" smtClean="0">
                <a:solidFill>
                  <a:srgbClr val="005400"/>
                </a:solidFill>
                <a:latin typeface="Cambria" panose="02040503050406030204" pitchFamily="18" charset="0"/>
              </a:rPr>
              <a:t>Крымов </a:t>
            </a:r>
            <a:r>
              <a:rPr lang="ru-RU" sz="1800" dirty="0" smtClean="0">
                <a:solidFill>
                  <a:srgbClr val="005400"/>
                </a:solidFill>
                <a:latin typeface="Cambria" panose="02040503050406030204" pitchFamily="18" charset="0"/>
              </a:rPr>
              <a:t>– русский художник. За </a:t>
            </a:r>
            <a:r>
              <a:rPr lang="ru-RU" sz="1800" dirty="0">
                <a:solidFill>
                  <a:srgbClr val="005400"/>
                </a:solidFill>
                <a:latin typeface="Cambria" panose="02040503050406030204" pitchFamily="18" charset="0"/>
              </a:rPr>
              <a:t>свою жизнь создал немало замечательных работ, которые сегодня находятся в крупных музеях </a:t>
            </a:r>
            <a:r>
              <a:rPr lang="ru-RU" sz="1800" dirty="0" smtClean="0">
                <a:solidFill>
                  <a:srgbClr val="005400"/>
                </a:solidFill>
                <a:latin typeface="Cambria" panose="02040503050406030204" pitchFamily="18" charset="0"/>
              </a:rPr>
              <a:t>страны.</a:t>
            </a:r>
          </a:p>
          <a:p>
            <a:pPr marL="3600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dirty="0" smtClean="0">
                <a:solidFill>
                  <a:srgbClr val="005400"/>
                </a:solidFill>
                <a:latin typeface="Cambria" panose="02040503050406030204" pitchFamily="18" charset="0"/>
              </a:rPr>
              <a:t>    В 1908 году написал картину «После весеннего дождя». </a:t>
            </a:r>
            <a:r>
              <a:rPr lang="ru-RU" sz="1800" dirty="0">
                <a:solidFill>
                  <a:srgbClr val="005400"/>
                </a:solidFill>
                <a:latin typeface="Cambria" panose="02040503050406030204" pitchFamily="18" charset="0"/>
              </a:rPr>
              <a:t>На ней и трава, и дом, и кусты, и забор - чистые, умытые теплым весенним дождиком. </a:t>
            </a:r>
            <a:r>
              <a:rPr lang="ru-RU" sz="1800" dirty="0" smtClean="0">
                <a:solidFill>
                  <a:srgbClr val="005400"/>
                </a:solidFill>
                <a:latin typeface="Cambria" panose="02040503050406030204" pitchFamily="18" charset="0"/>
              </a:rPr>
              <a:t>Краски </a:t>
            </a:r>
            <a:r>
              <a:rPr lang="ru-RU" sz="1800" dirty="0">
                <a:solidFill>
                  <a:srgbClr val="005400"/>
                </a:solidFill>
                <a:latin typeface="Cambria" panose="02040503050406030204" pitchFamily="18" charset="0"/>
              </a:rPr>
              <a:t>картины - яркие, сочные, </a:t>
            </a:r>
            <a:r>
              <a:rPr lang="ru-RU" sz="1800" dirty="0" smtClean="0">
                <a:solidFill>
                  <a:srgbClr val="005400"/>
                </a:solidFill>
                <a:latin typeface="Cambria" panose="02040503050406030204" pitchFamily="18" charset="0"/>
              </a:rPr>
              <a:t>живые. Они помогают </a:t>
            </a:r>
            <a:r>
              <a:rPr lang="ru-RU" sz="1800" dirty="0">
                <a:solidFill>
                  <a:srgbClr val="005400"/>
                </a:solidFill>
                <a:latin typeface="Cambria" panose="02040503050406030204" pitchFamily="18" charset="0"/>
              </a:rPr>
              <a:t>показать весеннее обновление природы. Дождь прошел, и на небе засияла </a:t>
            </a:r>
            <a:r>
              <a:rPr lang="ru-RU" sz="1800" dirty="0" smtClean="0">
                <a:solidFill>
                  <a:srgbClr val="005400"/>
                </a:solidFill>
                <a:latin typeface="Cambria" panose="02040503050406030204" pitchFamily="18" charset="0"/>
              </a:rPr>
              <a:t>радуга. Вся </a:t>
            </a:r>
            <a:r>
              <a:rPr lang="ru-RU" sz="1800" dirty="0">
                <a:solidFill>
                  <a:srgbClr val="005400"/>
                </a:solidFill>
                <a:latin typeface="Cambria" panose="02040503050406030204" pitchFamily="18" charset="0"/>
              </a:rPr>
              <a:t>природа ожила и расцвела. </a:t>
            </a:r>
            <a:br>
              <a:rPr lang="ru-RU" sz="1800" dirty="0">
                <a:solidFill>
                  <a:srgbClr val="005400"/>
                </a:solidFill>
                <a:latin typeface="Cambria" panose="02040503050406030204" pitchFamily="18" charset="0"/>
              </a:rPr>
            </a:br>
            <a:r>
              <a:rPr lang="ru-RU" sz="1800" dirty="0" smtClean="0">
                <a:solidFill>
                  <a:srgbClr val="005400"/>
                </a:solidFill>
                <a:latin typeface="Cambria" panose="02040503050406030204" pitchFamily="18" charset="0"/>
              </a:rPr>
              <a:t>    Из </a:t>
            </a:r>
            <a:r>
              <a:rPr lang="ru-RU" sz="1800" dirty="0">
                <a:solidFill>
                  <a:srgbClr val="005400"/>
                </a:solidFill>
                <a:latin typeface="Cambria" panose="02040503050406030204" pitchFamily="18" charset="0"/>
              </a:rPr>
              <a:t>окна выглядывает </a:t>
            </a:r>
            <a:r>
              <a:rPr lang="ru-RU" sz="1800" dirty="0" smtClean="0">
                <a:solidFill>
                  <a:srgbClr val="005400"/>
                </a:solidFill>
                <a:latin typeface="Cambria" panose="02040503050406030204" pitchFamily="18" charset="0"/>
              </a:rPr>
              <a:t>женщина. </a:t>
            </a:r>
            <a:r>
              <a:rPr lang="ru-RU" sz="1800" dirty="0">
                <a:solidFill>
                  <a:srgbClr val="005400"/>
                </a:solidFill>
                <a:latin typeface="Cambria" panose="02040503050406030204" pitchFamily="18" charset="0"/>
              </a:rPr>
              <a:t>А девочка с собакой уже выбежали из </a:t>
            </a:r>
            <a:r>
              <a:rPr lang="ru-RU" sz="1800" dirty="0" smtClean="0">
                <a:solidFill>
                  <a:srgbClr val="005400"/>
                </a:solidFill>
                <a:latin typeface="Cambria" panose="02040503050406030204" pitchFamily="18" charset="0"/>
              </a:rPr>
              <a:t>дома. Им </a:t>
            </a:r>
            <a:r>
              <a:rPr lang="ru-RU" sz="1800" dirty="0">
                <a:solidFill>
                  <a:srgbClr val="005400"/>
                </a:solidFill>
                <a:latin typeface="Cambria" panose="02040503050406030204" pitchFamily="18" charset="0"/>
              </a:rPr>
              <a:t>не терпится полюбоваться чудо-радугой! Листва на деревьях изображена, как сплошная </a:t>
            </a:r>
            <a:r>
              <a:rPr lang="ru-RU" sz="1800" dirty="0" smtClean="0">
                <a:solidFill>
                  <a:srgbClr val="005400"/>
                </a:solidFill>
                <a:latin typeface="Cambria" panose="02040503050406030204" pitchFamily="18" charset="0"/>
              </a:rPr>
              <a:t>масса, листочки </a:t>
            </a:r>
            <a:r>
              <a:rPr lang="ru-RU" sz="1800" dirty="0">
                <a:solidFill>
                  <a:srgbClr val="005400"/>
                </a:solidFill>
                <a:latin typeface="Cambria" panose="02040503050406030204" pitchFamily="18" charset="0"/>
              </a:rPr>
              <a:t>мокрые и блестящие, с веток еще срываются капли. Вся картина дышит весенней свежестью. </a:t>
            </a:r>
            <a:r>
              <a:rPr lang="ru-RU" sz="1800" dirty="0" smtClean="0">
                <a:solidFill>
                  <a:srgbClr val="005400"/>
                </a:solidFill>
                <a:latin typeface="Cambria" panose="02040503050406030204" pitchFamily="18" charset="0"/>
              </a:rPr>
              <a:t>Глядя </a:t>
            </a:r>
            <a:r>
              <a:rPr lang="ru-RU" sz="1800" dirty="0">
                <a:solidFill>
                  <a:srgbClr val="005400"/>
                </a:solidFill>
                <a:latin typeface="Cambria" panose="02040503050406030204" pitchFamily="18" charset="0"/>
              </a:rPr>
              <a:t>на эту картину, понимаешь, как любил весну х</a:t>
            </a:r>
            <a:r>
              <a:rPr lang="ru-RU" sz="1800" dirty="0" smtClean="0">
                <a:solidFill>
                  <a:srgbClr val="005400"/>
                </a:solidFill>
                <a:latin typeface="Cambria" panose="02040503050406030204" pitchFamily="18" charset="0"/>
              </a:rPr>
              <a:t>удожник Н.П. Крымов. </a:t>
            </a:r>
            <a:endParaRPr lang="ru-RU" sz="1800" dirty="0">
              <a:solidFill>
                <a:srgbClr val="005400"/>
              </a:solidFill>
              <a:latin typeface="Cambria" panose="020405030504060302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9640" y="5472752"/>
            <a:ext cx="4896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5400"/>
                </a:solidFill>
                <a:latin typeface="Cambria" panose="02040503050406030204" pitchFamily="18" charset="0"/>
              </a:rPr>
              <a:t>После весеннего дождя. </a:t>
            </a:r>
            <a:r>
              <a:rPr lang="ru-RU" b="1" dirty="0" smtClean="0">
                <a:solidFill>
                  <a:srgbClr val="005400"/>
                </a:solidFill>
                <a:latin typeface="Cambria" panose="02040503050406030204" pitchFamily="18" charset="0"/>
              </a:rPr>
              <a:t>Н.П. Крымов</a:t>
            </a:r>
            <a:endParaRPr lang="ru-RU" b="1" dirty="0">
              <a:solidFill>
                <a:srgbClr val="005400"/>
              </a:solidFill>
              <a:latin typeface="Cambria" panose="020405030504060302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639" y="1707248"/>
            <a:ext cx="4896913" cy="358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015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97354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005400"/>
                </a:solidFill>
                <a:latin typeface="Cambria" panose="02040503050406030204" pitchFamily="18" charset="0"/>
              </a:rPr>
              <a:t>IV. «</a:t>
            </a:r>
            <a:r>
              <a:rPr lang="ru-RU" b="1" dirty="0">
                <a:solidFill>
                  <a:srgbClr val="005400"/>
                </a:solidFill>
                <a:latin typeface="Cambria" panose="02040503050406030204" pitchFamily="18" charset="0"/>
              </a:rPr>
              <a:t>Весна в искусстве»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00048" y="1862458"/>
            <a:ext cx="6332560" cy="4538342"/>
          </a:xfrm>
        </p:spPr>
        <p:txBody>
          <a:bodyPr>
            <a:normAutofit/>
          </a:bodyPr>
          <a:lstStyle/>
          <a:p>
            <a:pPr marL="4572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    </a:t>
            </a:r>
            <a:r>
              <a:rPr lang="ru-RU" sz="1800" b="1" dirty="0" smtClean="0">
                <a:solidFill>
                  <a:srgbClr val="005400"/>
                </a:solidFill>
                <a:latin typeface="Cambria" panose="02040503050406030204" pitchFamily="18" charset="0"/>
              </a:rPr>
              <a:t>Виктор </a:t>
            </a:r>
            <a:r>
              <a:rPr lang="ru-RU" sz="1800" b="1" dirty="0" err="1" smtClean="0">
                <a:solidFill>
                  <a:srgbClr val="005400"/>
                </a:solidFill>
                <a:latin typeface="Cambria" panose="02040503050406030204" pitchFamily="18" charset="0"/>
              </a:rPr>
              <a:t>Эльпидифорович</a:t>
            </a:r>
            <a:r>
              <a:rPr lang="ru-RU" sz="1800" b="1" dirty="0" smtClean="0">
                <a:solidFill>
                  <a:srgbClr val="005400"/>
                </a:solidFill>
                <a:latin typeface="Cambria" panose="02040503050406030204" pitchFamily="18" charset="0"/>
              </a:rPr>
              <a:t> Борисов-</a:t>
            </a:r>
            <a:r>
              <a:rPr lang="ru-RU" sz="1800" b="1" dirty="0" err="1" smtClean="0">
                <a:solidFill>
                  <a:srgbClr val="005400"/>
                </a:solidFill>
                <a:latin typeface="Cambria" panose="02040503050406030204" pitchFamily="18" charset="0"/>
              </a:rPr>
              <a:t>Мусатов</a:t>
            </a:r>
            <a:r>
              <a:rPr lang="ru-RU" sz="1800" b="1" dirty="0" smtClean="0">
                <a:solidFill>
                  <a:srgbClr val="005400"/>
                </a:solidFill>
                <a:latin typeface="Cambria" panose="02040503050406030204" pitchFamily="18" charset="0"/>
              </a:rPr>
              <a:t> </a:t>
            </a:r>
            <a:r>
              <a:rPr lang="ru-RU" sz="1800" dirty="0" smtClean="0">
                <a:solidFill>
                  <a:srgbClr val="005400"/>
                </a:solidFill>
                <a:latin typeface="Cambria" panose="02040503050406030204" pitchFamily="18" charset="0"/>
              </a:rPr>
              <a:t>-</a:t>
            </a:r>
            <a:r>
              <a:rPr lang="ru-RU" sz="1800" b="1" dirty="0" smtClean="0">
                <a:solidFill>
                  <a:srgbClr val="005400"/>
                </a:solidFill>
                <a:latin typeface="Cambria" panose="02040503050406030204" pitchFamily="18" charset="0"/>
              </a:rPr>
              <a:t> </a:t>
            </a:r>
            <a:r>
              <a:rPr lang="ru-RU" sz="1800" dirty="0">
                <a:solidFill>
                  <a:srgbClr val="005400"/>
                </a:solidFill>
                <a:latin typeface="Cambria" panose="02040503050406030204" pitchFamily="18" charset="0"/>
              </a:rPr>
              <a:t>выдающийся </a:t>
            </a:r>
            <a:r>
              <a:rPr lang="ru-RU" sz="1800" dirty="0" smtClean="0">
                <a:solidFill>
                  <a:srgbClr val="005400"/>
                </a:solidFill>
                <a:latin typeface="Cambria" panose="02040503050406030204" pitchFamily="18" charset="0"/>
              </a:rPr>
              <a:t>живописец. </a:t>
            </a:r>
            <a:r>
              <a:rPr lang="ru-RU" sz="1800" dirty="0">
                <a:solidFill>
                  <a:srgbClr val="005400"/>
                </a:solidFill>
                <a:latin typeface="Cambria" panose="02040503050406030204" pitchFamily="18" charset="0"/>
              </a:rPr>
              <a:t>Вследствие несчастного случая </a:t>
            </a:r>
            <a:r>
              <a:rPr lang="ru-RU" sz="1800" dirty="0" smtClean="0">
                <a:solidFill>
                  <a:srgbClr val="005400"/>
                </a:solidFill>
                <a:latin typeface="Cambria" panose="02040503050406030204" pitchFamily="18" charset="0"/>
              </a:rPr>
              <a:t>в </a:t>
            </a:r>
            <a:r>
              <a:rPr lang="ru-RU" sz="1800" dirty="0">
                <a:solidFill>
                  <a:srgbClr val="005400"/>
                </a:solidFill>
                <a:latin typeface="Cambria" panose="02040503050406030204" pitchFamily="18" charset="0"/>
              </a:rPr>
              <a:t>трехлетнем возрасте </a:t>
            </a:r>
            <a:r>
              <a:rPr lang="ru-RU" sz="1800" dirty="0" smtClean="0">
                <a:solidFill>
                  <a:srgbClr val="005400"/>
                </a:solidFill>
                <a:latin typeface="Cambria" panose="02040503050406030204" pitchFamily="18" charset="0"/>
              </a:rPr>
              <a:t>стал </a:t>
            </a:r>
            <a:r>
              <a:rPr lang="ru-RU" sz="1800" dirty="0">
                <a:solidFill>
                  <a:srgbClr val="005400"/>
                </a:solidFill>
                <a:latin typeface="Cambria" panose="02040503050406030204" pitchFamily="18" charset="0"/>
              </a:rPr>
              <a:t>горбатым. </a:t>
            </a:r>
            <a:r>
              <a:rPr lang="ru-RU" sz="1800" dirty="0" smtClean="0">
                <a:solidFill>
                  <a:srgbClr val="005400"/>
                </a:solidFill>
                <a:latin typeface="Cambria" panose="02040503050406030204" pitchFamily="18" charset="0"/>
              </a:rPr>
              <a:t>Обучался </a:t>
            </a:r>
            <a:r>
              <a:rPr lang="ru-RU" sz="1800" dirty="0">
                <a:solidFill>
                  <a:srgbClr val="005400"/>
                </a:solidFill>
                <a:latin typeface="Cambria" panose="02040503050406030204" pitchFamily="18" charset="0"/>
              </a:rPr>
              <a:t>в Московском училище </a:t>
            </a:r>
            <a:r>
              <a:rPr lang="ru-RU" sz="1800" dirty="0" smtClean="0">
                <a:solidFill>
                  <a:srgbClr val="005400"/>
                </a:solidFill>
                <a:latin typeface="Cambria" panose="02040503050406030204" pitchFamily="18" charset="0"/>
              </a:rPr>
              <a:t>живописи. </a:t>
            </a:r>
            <a:r>
              <a:rPr lang="ru-RU" sz="1800" dirty="0">
                <a:solidFill>
                  <a:srgbClr val="005400"/>
                </a:solidFill>
                <a:latin typeface="Cambria" panose="02040503050406030204" pitchFamily="18" charset="0"/>
              </a:rPr>
              <a:t>После жил и работал в Париже</a:t>
            </a:r>
            <a:r>
              <a:rPr lang="ru-RU" sz="1800" dirty="0" smtClean="0">
                <a:solidFill>
                  <a:srgbClr val="005400"/>
                </a:solidFill>
                <a:latin typeface="Cambria" panose="02040503050406030204" pitchFamily="18" charset="0"/>
              </a:rPr>
              <a:t>.</a:t>
            </a:r>
            <a:r>
              <a:rPr lang="ru-RU" sz="1800" dirty="0">
                <a:solidFill>
                  <a:srgbClr val="005400"/>
                </a:solidFill>
                <a:latin typeface="Cambria" panose="02040503050406030204" pitchFamily="18" charset="0"/>
              </a:rPr>
              <a:t> В 1904 году персональная выставка Борисова-</a:t>
            </a:r>
            <a:r>
              <a:rPr lang="ru-RU" sz="1800" dirty="0" err="1">
                <a:solidFill>
                  <a:srgbClr val="005400"/>
                </a:solidFill>
                <a:latin typeface="Cambria" panose="02040503050406030204" pitchFamily="18" charset="0"/>
              </a:rPr>
              <a:t>Мусатова</a:t>
            </a:r>
            <a:r>
              <a:rPr lang="ru-RU" sz="1800" dirty="0">
                <a:solidFill>
                  <a:srgbClr val="005400"/>
                </a:solidFill>
                <a:latin typeface="Cambria" panose="02040503050406030204" pitchFamily="18" charset="0"/>
              </a:rPr>
              <a:t> с успехом прошла в Германии. </a:t>
            </a:r>
            <a:r>
              <a:rPr lang="ru-RU" sz="1800" b="1" dirty="0">
                <a:solidFill>
                  <a:srgbClr val="005400"/>
                </a:solidFill>
                <a:latin typeface="Cambria" panose="02040503050406030204" pitchFamily="18" charset="0"/>
              </a:rPr>
              <a:t> </a:t>
            </a:r>
            <a:endParaRPr lang="ru-RU" sz="1800" b="1" dirty="0" smtClean="0">
              <a:solidFill>
                <a:srgbClr val="005400"/>
              </a:solidFill>
              <a:latin typeface="Cambria" panose="02040503050406030204" pitchFamily="18" charset="0"/>
            </a:endParaRPr>
          </a:p>
          <a:p>
            <a:pPr marL="4572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dirty="0" smtClean="0">
                <a:solidFill>
                  <a:srgbClr val="005400"/>
                </a:solidFill>
                <a:latin typeface="Cambria" panose="02040503050406030204" pitchFamily="18" charset="0"/>
              </a:rPr>
              <a:t>    «Весна»</a:t>
            </a:r>
            <a:r>
              <a:rPr lang="ru-RU" sz="1800" dirty="0">
                <a:solidFill>
                  <a:srgbClr val="005400"/>
                </a:solidFill>
                <a:latin typeface="Cambria" panose="02040503050406030204" pitchFamily="18" charset="0"/>
              </a:rPr>
              <a:t> — одна из наиболее известных картин русского </a:t>
            </a:r>
            <a:r>
              <a:rPr lang="ru-RU" sz="1800" dirty="0" smtClean="0">
                <a:solidFill>
                  <a:srgbClr val="005400"/>
                </a:solidFill>
                <a:latin typeface="Cambria" panose="02040503050406030204" pitchFamily="18" charset="0"/>
              </a:rPr>
              <a:t>художника</a:t>
            </a:r>
            <a:r>
              <a:rPr lang="ru-RU" sz="1800" dirty="0">
                <a:solidFill>
                  <a:srgbClr val="005400"/>
                </a:solidFill>
                <a:latin typeface="Cambria" panose="02040503050406030204" pitchFamily="18" charset="0"/>
              </a:rPr>
              <a:t>.</a:t>
            </a:r>
            <a:endParaRPr lang="ru-RU" sz="1800" b="1" dirty="0">
              <a:solidFill>
                <a:srgbClr val="005400"/>
              </a:solidFill>
              <a:latin typeface="Cambria" panose="02040503050406030204" pitchFamily="18" charset="0"/>
            </a:endParaRPr>
          </a:p>
          <a:p>
            <a:pPr marL="4572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dirty="0" smtClean="0">
                <a:solidFill>
                  <a:srgbClr val="005400"/>
                </a:solidFill>
                <a:latin typeface="Cambria" panose="02040503050406030204" pitchFamily="18" charset="0"/>
              </a:rPr>
              <a:t>    На </a:t>
            </a:r>
            <a:r>
              <a:rPr lang="ru-RU" sz="1800" dirty="0">
                <a:solidFill>
                  <a:srgbClr val="005400"/>
                </a:solidFill>
                <a:latin typeface="Cambria" panose="02040503050406030204" pitchFamily="18" charset="0"/>
              </a:rPr>
              <a:t>картине изображена девушка, прогуливающаяся по саду. </a:t>
            </a:r>
            <a:r>
              <a:rPr lang="ru-RU" sz="1800" dirty="0" smtClean="0">
                <a:solidFill>
                  <a:srgbClr val="005400"/>
                </a:solidFill>
                <a:latin typeface="Cambria" panose="02040503050406030204" pitchFamily="18" charset="0"/>
              </a:rPr>
              <a:t>Она таинственна, </a:t>
            </a:r>
            <a:r>
              <a:rPr lang="ru-RU" sz="1800" dirty="0">
                <a:solidFill>
                  <a:srgbClr val="005400"/>
                </a:solidFill>
                <a:latin typeface="Cambria" panose="02040503050406030204" pitchFamily="18" charset="0"/>
              </a:rPr>
              <a:t>потому что мы не можем увидеть </a:t>
            </a:r>
            <a:r>
              <a:rPr lang="ru-RU" sz="1800" dirty="0" smtClean="0">
                <a:solidFill>
                  <a:srgbClr val="005400"/>
                </a:solidFill>
                <a:latin typeface="Cambria" panose="02040503050406030204" pitchFamily="18" charset="0"/>
              </a:rPr>
              <a:t>её лица. Ее взгляд устремлен в глубь вишневого сада. Нежно-розовое платье утопает в яркой зелени </a:t>
            </a:r>
            <a:r>
              <a:rPr lang="ru-RU" sz="1800" dirty="0">
                <a:solidFill>
                  <a:srgbClr val="005400"/>
                </a:solidFill>
                <a:latin typeface="Cambria" panose="02040503050406030204" pitchFamily="18" charset="0"/>
              </a:rPr>
              <a:t>травяного </a:t>
            </a:r>
            <a:r>
              <a:rPr lang="ru-RU" sz="1800" dirty="0" smtClean="0">
                <a:solidFill>
                  <a:srgbClr val="005400"/>
                </a:solidFill>
                <a:latin typeface="Cambria" panose="02040503050406030204" pitchFamily="18" charset="0"/>
              </a:rPr>
              <a:t>ковра.  Легкость картине придают </a:t>
            </a:r>
            <a:r>
              <a:rPr lang="ru-RU" sz="1800" dirty="0">
                <a:solidFill>
                  <a:srgbClr val="005400"/>
                </a:solidFill>
                <a:latin typeface="Cambria" panose="02040503050406030204" pitchFamily="18" charset="0"/>
              </a:rPr>
              <a:t>не тронутые </a:t>
            </a:r>
            <a:r>
              <a:rPr lang="ru-RU" sz="1800" dirty="0" smtClean="0">
                <a:solidFill>
                  <a:srgbClr val="005400"/>
                </a:solidFill>
                <a:latin typeface="Cambria" panose="02040503050406030204" pitchFamily="18" charset="0"/>
              </a:rPr>
              <a:t>ветром воздушные шарики одуванчиков.   </a:t>
            </a:r>
          </a:p>
          <a:p>
            <a:pPr marL="4572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dirty="0">
                <a:solidFill>
                  <a:srgbClr val="005400"/>
                </a:solidFill>
                <a:latin typeface="Cambria" panose="02040503050406030204" pitchFamily="18" charset="0"/>
              </a:rPr>
              <a:t> </a:t>
            </a:r>
            <a:r>
              <a:rPr lang="ru-RU" sz="1800" dirty="0" smtClean="0">
                <a:solidFill>
                  <a:srgbClr val="005400"/>
                </a:solidFill>
                <a:latin typeface="Cambria" panose="02040503050406030204" pitchFamily="18" charset="0"/>
              </a:rPr>
              <a:t>   Художник </a:t>
            </a:r>
            <a:r>
              <a:rPr lang="ru-RU" sz="1800" dirty="0">
                <a:solidFill>
                  <a:srgbClr val="005400"/>
                </a:solidFill>
                <a:latin typeface="Cambria" panose="02040503050406030204" pitchFamily="18" charset="0"/>
              </a:rPr>
              <a:t>сумел тонко передать состояние весны с цветущими деревьями и </a:t>
            </a:r>
            <a:r>
              <a:rPr lang="ru-RU" sz="1800" dirty="0" smtClean="0">
                <a:solidFill>
                  <a:srgbClr val="005400"/>
                </a:solidFill>
                <a:latin typeface="Cambria" panose="02040503050406030204" pitchFamily="18" charset="0"/>
              </a:rPr>
              <a:t>яркой зеленью. </a:t>
            </a:r>
            <a:endParaRPr lang="ru-RU" sz="1800" dirty="0">
              <a:solidFill>
                <a:srgbClr val="005400"/>
              </a:solidFill>
              <a:latin typeface="Cambria" panose="02040503050406030204" pitchFamily="18" charset="0"/>
            </a:endParaRPr>
          </a:p>
          <a:p>
            <a:endParaRPr lang="ru-RU" b="1" dirty="0">
              <a:solidFill>
                <a:schemeClr val="tx1"/>
              </a:solidFill>
            </a:endParaRPr>
          </a:p>
          <a:p>
            <a:endParaRPr lang="ru-RU" u="sng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2479" y="5560120"/>
            <a:ext cx="49146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5400"/>
                </a:solidFill>
                <a:latin typeface="Cambria" panose="02040503050406030204" pitchFamily="18" charset="0"/>
              </a:rPr>
              <a:t>Весна. </a:t>
            </a:r>
            <a:r>
              <a:rPr lang="ru-RU" b="1" dirty="0">
                <a:solidFill>
                  <a:srgbClr val="005400"/>
                </a:solidFill>
                <a:latin typeface="Cambria" panose="02040503050406030204" pitchFamily="18" charset="0"/>
              </a:rPr>
              <a:t>В.Э.Борисов-</a:t>
            </a:r>
            <a:r>
              <a:rPr lang="en-US" b="1" dirty="0">
                <a:solidFill>
                  <a:srgbClr val="005400"/>
                </a:solidFill>
                <a:latin typeface="Cambria" panose="02040503050406030204" pitchFamily="18" charset="0"/>
              </a:rPr>
              <a:t>M</a:t>
            </a:r>
            <a:r>
              <a:rPr lang="ru-RU" b="1" dirty="0" err="1" smtClean="0">
                <a:solidFill>
                  <a:srgbClr val="005400"/>
                </a:solidFill>
                <a:latin typeface="Cambria" panose="02040503050406030204" pitchFamily="18" charset="0"/>
              </a:rPr>
              <a:t>усатов</a:t>
            </a:r>
            <a:endParaRPr lang="ru-RU" b="1" dirty="0">
              <a:solidFill>
                <a:srgbClr val="005400"/>
              </a:solidFill>
              <a:latin typeface="Cambria" panose="02040503050406030204" pitchFamily="18" charset="0"/>
            </a:endParaRPr>
          </a:p>
        </p:txBody>
      </p:sp>
      <p:pic>
        <p:nvPicPr>
          <p:cNvPr id="6150" name="Picture 6" descr="http://cp12.nevsepic.com.ua/5-1/1358288268-0962613-www.nevsepic.com.u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2479" y="1862458"/>
            <a:ext cx="4914653" cy="360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9384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6840" y="305752"/>
            <a:ext cx="8030359" cy="775855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005400"/>
                </a:solidFill>
                <a:latin typeface="Cambria" panose="02040503050406030204" pitchFamily="18" charset="0"/>
              </a:rPr>
              <a:t>V. «</a:t>
            </a:r>
            <a:r>
              <a:rPr lang="ru-RU" b="1" dirty="0">
                <a:solidFill>
                  <a:srgbClr val="005400"/>
                </a:solidFill>
                <a:latin typeface="Cambria" panose="02040503050406030204" pitchFamily="18" charset="0"/>
              </a:rPr>
              <a:t>Весна глазами детей»</a:t>
            </a:r>
            <a:endParaRPr lang="ru-RU" dirty="0">
              <a:solidFill>
                <a:srgbClr val="005400"/>
              </a:solidFill>
              <a:latin typeface="Cambria" panose="020405030504060302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49787">
            <a:off x="436857" y="483430"/>
            <a:ext cx="2578984" cy="193423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98079">
            <a:off x="750654" y="2464538"/>
            <a:ext cx="1743451" cy="232460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48">
            <a:off x="8956719" y="1489831"/>
            <a:ext cx="2780558" cy="208541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49113">
            <a:off x="9702182" y="3643703"/>
            <a:ext cx="1904905" cy="253987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1294">
            <a:off x="6774886" y="1488392"/>
            <a:ext cx="1797951" cy="239726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8941">
            <a:off x="3060858" y="1225588"/>
            <a:ext cx="3390388" cy="236832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7234">
            <a:off x="7392093" y="4319983"/>
            <a:ext cx="2560067" cy="19200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82575">
            <a:off x="4618671" y="4267161"/>
            <a:ext cx="2719077" cy="203930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4155">
            <a:off x="2575216" y="3811574"/>
            <a:ext cx="1854005" cy="247200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9815">
            <a:off x="560564" y="4845068"/>
            <a:ext cx="2036618" cy="152746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49644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Базис">
  <a:themeElements>
    <a:clrScheme name="Другая 3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CADA52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Сектор</Template>
  <TotalTime>407</TotalTime>
  <Words>496</Words>
  <Application>Microsoft Office PowerPoint</Application>
  <PresentationFormat>Широкоэкранный</PresentationFormat>
  <Paragraphs>55</Paragraphs>
  <Slides>11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9" baseType="lpstr">
      <vt:lpstr>Calibri</vt:lpstr>
      <vt:lpstr>Calibri Light</vt:lpstr>
      <vt:lpstr>Cambria</vt:lpstr>
      <vt:lpstr>Corbel</vt:lpstr>
      <vt:lpstr>georgia</vt:lpstr>
      <vt:lpstr>Wingdings 2</vt:lpstr>
      <vt:lpstr>HDOfficeLightV0</vt:lpstr>
      <vt:lpstr>Базис</vt:lpstr>
      <vt:lpstr>Здравствуйте, это мы!</vt:lpstr>
      <vt:lpstr>I. «Весна-красна»</vt:lpstr>
      <vt:lpstr>II. « Полюбуйся, Весна наступает …»</vt:lpstr>
      <vt:lpstr>Презентация PowerPoint</vt:lpstr>
      <vt:lpstr>III. «Интересный факт»</vt:lpstr>
      <vt:lpstr>IV. «Весна в искусстве»</vt:lpstr>
      <vt:lpstr>IV. «Весна в искусстве»</vt:lpstr>
      <vt:lpstr>IV. «Весна в искусстве»</vt:lpstr>
      <vt:lpstr>V. «Весна глазами детей»</vt:lpstr>
      <vt:lpstr>Ссылки:</vt:lpstr>
      <vt:lpstr>Наша творческая группа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«Здравствуйте, это мы!»</dc:title>
  <dc:creator>User</dc:creator>
  <cp:lastModifiedBy>User</cp:lastModifiedBy>
  <cp:revision>32</cp:revision>
  <dcterms:created xsi:type="dcterms:W3CDTF">2018-04-14T08:02:40Z</dcterms:created>
  <dcterms:modified xsi:type="dcterms:W3CDTF">2018-04-18T17:31:25Z</dcterms:modified>
</cp:coreProperties>
</file>